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  <p:sldMasterId id="2147493478" r:id="rId5"/>
    <p:sldMasterId id="2147493495" r:id="rId6"/>
    <p:sldMasterId id="2147493512" r:id="rId7"/>
    <p:sldMasterId id="2147493528" r:id="rId8"/>
  </p:sldMasterIdLst>
  <p:notesMasterIdLst>
    <p:notesMasterId r:id="rId37"/>
  </p:notesMasterIdLst>
  <p:sldIdLst>
    <p:sldId id="319" r:id="rId9"/>
    <p:sldId id="345" r:id="rId10"/>
    <p:sldId id="341" r:id="rId11"/>
    <p:sldId id="342" r:id="rId12"/>
    <p:sldId id="343" r:id="rId13"/>
    <p:sldId id="344" r:id="rId14"/>
    <p:sldId id="294" r:id="rId15"/>
    <p:sldId id="333" r:id="rId16"/>
    <p:sldId id="337" r:id="rId17"/>
    <p:sldId id="338" r:id="rId18"/>
    <p:sldId id="339" r:id="rId19"/>
    <p:sldId id="321" r:id="rId20"/>
    <p:sldId id="320" r:id="rId21"/>
    <p:sldId id="334" r:id="rId22"/>
    <p:sldId id="322" r:id="rId23"/>
    <p:sldId id="335" r:id="rId24"/>
    <p:sldId id="328" r:id="rId25"/>
    <p:sldId id="323" r:id="rId26"/>
    <p:sldId id="324" r:id="rId27"/>
    <p:sldId id="340" r:id="rId28"/>
    <p:sldId id="330" r:id="rId29"/>
    <p:sldId id="325" r:id="rId30"/>
    <p:sldId id="331" r:id="rId31"/>
    <p:sldId id="326" r:id="rId32"/>
    <p:sldId id="332" r:id="rId33"/>
    <p:sldId id="327" r:id="rId34"/>
    <p:sldId id="329" r:id="rId35"/>
    <p:sldId id="291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0202"/>
    <a:srgbClr val="008881"/>
    <a:srgbClr val="00A79D"/>
    <a:srgbClr val="00786E"/>
    <a:srgbClr val="17232A"/>
    <a:srgbClr val="155A89"/>
    <a:srgbClr val="1E84C6"/>
    <a:srgbClr val="202F38"/>
    <a:srgbClr val="BD68C4"/>
    <a:srgbClr val="A87D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6" autoAdjust="0"/>
    <p:restoredTop sz="85697" autoAdjust="0"/>
  </p:normalViewPr>
  <p:slideViewPr>
    <p:cSldViewPr snapToGrid="0" snapToObjects="1">
      <p:cViewPr varScale="1">
        <p:scale>
          <a:sx n="73" d="100"/>
          <a:sy n="73" d="100"/>
        </p:scale>
        <p:origin x="-1032" y="-96"/>
      </p:cViewPr>
      <p:guideLst>
        <p:guide orient="horz" pos="698"/>
        <p:guide orient="horz" pos="1765"/>
        <p:guide orient="horz" pos="2024"/>
        <p:guide pos="2880"/>
        <p:guide pos="594"/>
        <p:guide pos="5472"/>
        <p:guide pos="1158"/>
        <p:guide pos="4614"/>
      </p:guideLst>
    </p:cSldViewPr>
  </p:slideViewPr>
  <p:outlineViewPr>
    <p:cViewPr>
      <p:scale>
        <a:sx n="33" d="100"/>
        <a:sy n="33" d="100"/>
      </p:scale>
      <p:origin x="0" y="13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8" d="100"/>
        <a:sy n="188" d="100"/>
      </p:scale>
      <p:origin x="0" y="112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7" Type="http://schemas.openxmlformats.org/officeDocument/2006/relationships/notesMaster" Target="notesMasters/notes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7E9F9-6557-4923-BE10-1C342566E3EE}" type="datetimeFigureOut">
              <a:rPr lang="en-US" smtClean="0"/>
              <a:t>8/23/16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87A38-3CEC-41F8-9B8A-7D549F200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29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hyperlink" Target="http://gadgets.ndtv.com/internet/news/netflix-now-accounts-for-34-percent-of-us-internet-traffic-at-peak-times-524323" TargetMode="Externa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20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</a:rPr>
              <a:t>References:</a:t>
            </a:r>
          </a:p>
          <a:p>
            <a:pPr marL="228600" indent="-228600">
              <a:spcBef>
                <a:spcPts val="0"/>
              </a:spcBef>
              <a:buAutoNum type="arabicPeriod"/>
            </a:pPr>
            <a:r>
              <a:rPr lang="en-US" baseline="0" dirty="0" smtClean="0">
                <a:solidFill>
                  <a:schemeClr val="dk1"/>
                </a:solidFill>
              </a:rPr>
              <a:t>http://12factor.net/</a:t>
            </a:r>
          </a:p>
          <a:p>
            <a:pPr marL="0" indent="0">
              <a:spcBef>
                <a:spcPts val="0"/>
              </a:spcBef>
              <a:buNone/>
            </a:pPr>
            <a:endParaRPr lang="en-US" baseline="0" dirty="0" smtClean="0">
              <a:solidFill>
                <a:schemeClr val="dk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</a:rPr>
              <a:t>Architectural and development practices, that ensure an optimal experience on a cloud platform.</a:t>
            </a:r>
            <a:r>
              <a:rPr lang="en-US" baseline="0" dirty="0" smtClean="0">
                <a:solidFill>
                  <a:srgbClr val="FFFFFF"/>
                </a:solidFill>
              </a:rPr>
              <a:t> </a:t>
            </a:r>
            <a:endParaRPr lang="en" dirty="0" smtClean="0">
              <a:solidFill>
                <a:schemeClr val="dk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89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None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Have</a:t>
            </a:r>
            <a:r>
              <a:rPr lang="en-US" sz="1600" baseline="0" dirty="0" smtClean="0">
                <a:solidFill>
                  <a:srgbClr val="000000"/>
                </a:solidFill>
              </a:rPr>
              <a:t> to be able to scale in response to surges, add new features rapidly. Can’t go down for maintenance/upgrades.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endParaRPr lang="en-US" sz="1600" dirty="0" smtClean="0">
              <a:solidFill>
                <a:srgbClr val="000000"/>
              </a:solidFill>
            </a:endParaRP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err="1" smtClean="0">
                <a:solidFill>
                  <a:srgbClr val="000000"/>
                </a:solidFill>
              </a:rPr>
              <a:t>NetFlix</a:t>
            </a:r>
            <a:r>
              <a:rPr lang="en-US" sz="1600" dirty="0" smtClean="0">
                <a:solidFill>
                  <a:srgbClr val="000000"/>
                </a:solidFill>
              </a:rPr>
              <a:t>, an undisputed business &amp; technology leader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  <a:hlinkClick r:id="rId3"/>
              </a:rPr>
              <a:t>34%</a:t>
            </a:r>
            <a:r>
              <a:rPr lang="en-US" sz="1600" dirty="0" smtClean="0">
                <a:solidFill>
                  <a:srgbClr val="000000"/>
                </a:solidFill>
              </a:rPr>
              <a:t> of peak N. American internet traffic from 6-9pm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If speed was why they won,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microservices</a:t>
            </a:r>
            <a:r>
              <a:rPr lang="en-US" sz="1600" dirty="0" smtClean="0">
                <a:solidFill>
                  <a:srgbClr val="000000"/>
                </a:solidFill>
              </a:rPr>
              <a:t> was how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pioneered / began to popularize micro service concept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they had was Amazon EC2 back then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a distributed platform, cloud native platform with </a:t>
            </a:r>
            <a:r>
              <a:rPr lang="en-US" sz="1600" dirty="0" err="1" smtClean="0">
                <a:solidFill>
                  <a:srgbClr val="000000"/>
                </a:solidFill>
              </a:rPr>
              <a:t>PaaS</a:t>
            </a:r>
            <a:r>
              <a:rPr lang="en-US" sz="1600" dirty="0" smtClean="0">
                <a:solidFill>
                  <a:srgbClr val="000000"/>
                </a:solidFill>
              </a:rPr>
              <a:t> – like features</a:t>
            </a:r>
          </a:p>
          <a:p>
            <a:pPr lvl="1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They had to invent </a:t>
            </a:r>
            <a:r>
              <a:rPr lang="en-US" sz="1600" dirty="0" err="1" smtClean="0">
                <a:solidFill>
                  <a:srgbClr val="000000"/>
                </a:solidFill>
              </a:rPr>
              <a:t>microservice</a:t>
            </a:r>
            <a:r>
              <a:rPr lang="en-US" sz="1600" dirty="0" smtClean="0">
                <a:solidFill>
                  <a:srgbClr val="000000"/>
                </a:solidFill>
              </a:rPr>
              <a:t> infrastructure at the application level</a:t>
            </a:r>
          </a:p>
          <a:p>
            <a:pPr lvl="0">
              <a:buFont typeface="Wingdings" pitchFamily="2" charset="2"/>
              <a:buChar char="§"/>
              <a:defRPr sz="1800">
                <a:solidFill>
                  <a:srgbClr val="000000"/>
                </a:solidFill>
                <a:uFillTx/>
              </a:defRPr>
            </a:pPr>
            <a:r>
              <a:rPr lang="en-US" sz="1600" dirty="0" smtClean="0">
                <a:solidFill>
                  <a:srgbClr val="000000"/>
                </a:solidFill>
              </a:rPr>
              <a:t>All before writing one line of code that relates to the application you and I know as Netflix</a:t>
            </a:r>
          </a:p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SzPct val="100000"/>
              <a:buNone/>
              <a:defRPr sz="1800"/>
            </a:pPr>
            <a:endParaRPr lang="en-US" sz="2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85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07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player.oreilly.com</a:t>
            </a:r>
            <a:r>
              <a:rPr lang="en-US" dirty="0" smtClean="0"/>
              <a:t>/videos/9781491932636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4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media.amazonwebservices.com</a:t>
            </a:r>
            <a:r>
              <a:rPr lang="en-US" dirty="0" smtClean="0"/>
              <a:t>/</a:t>
            </a:r>
            <a:r>
              <a:rPr lang="en-US" dirty="0" err="1" smtClean="0"/>
              <a:t>jp</a:t>
            </a:r>
            <a:r>
              <a:rPr lang="en-US" dirty="0" smtClean="0"/>
              <a:t>/summit2014/TE-01.pdf</a:t>
            </a:r>
          </a:p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conways</a:t>
            </a:r>
            <a:r>
              <a:rPr lang="en-US" dirty="0" smtClean="0"/>
              <a:t> law and inverse </a:t>
            </a:r>
            <a:r>
              <a:rPr lang="en-US" dirty="0" err="1" smtClean="0"/>
              <a:t>conway</a:t>
            </a:r>
            <a:r>
              <a:rPr lang="en-US" baseline="0" dirty="0" smtClean="0"/>
              <a:t> maneuver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3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www.schibsted.pl</a:t>
            </a:r>
            <a:r>
              <a:rPr lang="en-US" dirty="0" smtClean="0"/>
              <a:t>/2015/07/spring-boot-and-</a:t>
            </a:r>
            <a:r>
              <a:rPr lang="en-US" dirty="0" err="1" smtClean="0"/>
              <a:t>dropwizard</a:t>
            </a:r>
            <a:r>
              <a:rPr lang="en-US" dirty="0" smtClean="0"/>
              <a:t>-in-</a:t>
            </a:r>
            <a:r>
              <a:rPr lang="en-US" dirty="0" err="1" smtClean="0"/>
              <a:t>microservices</a:t>
            </a:r>
            <a:r>
              <a:rPr lang="en-US" dirty="0" smtClean="0"/>
              <a:t>-development/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70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87A38-3CEC-41F8-9B8A-7D549F20022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9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96" y="366158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33" y="1586265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4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600">
                <a:solidFill>
                  <a:srgbClr val="878787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62394" y="3832345"/>
            <a:ext cx="4070350" cy="665162"/>
          </a:xfrm>
        </p:spPr>
        <p:txBody>
          <a:bodyPr>
            <a:noAutofit/>
          </a:bodyPr>
          <a:lstStyle>
            <a:lvl1pPr marL="0" indent="0">
              <a:buNone/>
              <a:defRPr sz="1100" i="1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62488" y="1200150"/>
            <a:ext cx="4070350" cy="2430556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943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016582"/>
            <a:ext cx="4040188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7536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2016582"/>
            <a:ext cx="4041775" cy="2578042"/>
          </a:xfrm>
        </p:spPr>
        <p:txBody>
          <a:bodyPr>
            <a:normAutofit/>
          </a:bodyPr>
          <a:lstStyle>
            <a:lvl1pPr>
              <a:defRPr sz="20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2000">
                <a:solidFill>
                  <a:srgbClr val="878787"/>
                </a:solidFill>
              </a:defRPr>
            </a:lvl3pPr>
            <a:lvl4pPr>
              <a:defRPr sz="2000">
                <a:solidFill>
                  <a:srgbClr val="878787"/>
                </a:solidFill>
              </a:defRPr>
            </a:lvl4pPr>
            <a:lvl5pPr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373786"/>
            <a:ext cx="9144000" cy="300461"/>
          </a:xfrm>
        </p:spPr>
        <p:txBody>
          <a:bodyPr/>
          <a:lstStyle>
            <a:lvl1pPr algn="ctr">
              <a:defRPr sz="180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42147" y="1770531"/>
            <a:ext cx="7059706" cy="1377484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5" name="Picture 4" descr="Pattern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7234" y="-126999"/>
            <a:ext cx="9226176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68" y="465168"/>
            <a:ext cx="8516471" cy="376792"/>
          </a:xfrm>
        </p:spPr>
        <p:txBody>
          <a:bodyPr anchor="b"/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82176" y="1105649"/>
            <a:ext cx="9226176" cy="40378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68" y="157382"/>
            <a:ext cx="8516471" cy="229215"/>
          </a:xfrm>
        </p:spPr>
        <p:txBody>
          <a:bodyPr>
            <a:normAutofit/>
          </a:bodyPr>
          <a:lstStyle>
            <a:lvl1pPr marL="0" indent="0" algn="l">
              <a:buNone/>
              <a:defRPr sz="12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66059" y="1822340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488201" y="1822340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4610343" y="1822340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6732485" y="1822340"/>
            <a:ext cx="2039470" cy="2772079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12" y="1233422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6FD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12" y="1904517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2548962" y="1233422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2548962" y="1904517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2"/>
          </p:nvPr>
        </p:nvSpPr>
        <p:spPr>
          <a:xfrm>
            <a:off x="4655671" y="1233422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55671" y="1904517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/>
          </p:nvPr>
        </p:nvSpPr>
        <p:spPr>
          <a:xfrm>
            <a:off x="6732485" y="1233422"/>
            <a:ext cx="1948329" cy="514719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1863A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5"/>
          </p:nvPr>
        </p:nvSpPr>
        <p:spPr>
          <a:xfrm>
            <a:off x="6732485" y="1904517"/>
            <a:ext cx="1948329" cy="2578042"/>
          </a:xfrm>
        </p:spPr>
        <p:txBody>
          <a:bodyPr>
            <a:normAutofit/>
          </a:bodyPr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Char char="•"/>
              <a:tabLst/>
              <a:defRPr sz="1000">
                <a:solidFill>
                  <a:srgbClr val="878787"/>
                </a:solidFill>
              </a:defRPr>
            </a:lvl1pPr>
            <a:lvl2pPr marL="457200" indent="0">
              <a:buNone/>
              <a:defRPr sz="2000">
                <a:solidFill>
                  <a:srgbClr val="878787"/>
                </a:solidFill>
              </a:defRPr>
            </a:lvl2pPr>
            <a:lvl3pPr marL="914400" indent="0">
              <a:buNone/>
              <a:defRPr sz="2000">
                <a:solidFill>
                  <a:srgbClr val="878787"/>
                </a:solidFill>
              </a:defRPr>
            </a:lvl3pPr>
            <a:lvl4pPr marL="1371600" indent="0">
              <a:buNone/>
              <a:defRPr sz="2000">
                <a:solidFill>
                  <a:srgbClr val="878787"/>
                </a:solidFill>
              </a:defRPr>
            </a:lvl4pPr>
            <a:lvl5pPr marL="1828800" indent="0">
              <a:buNone/>
              <a:defRPr sz="2000">
                <a:solidFill>
                  <a:srgbClr val="878787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Click to edit Master text styles</a:t>
            </a:r>
          </a:p>
          <a:p>
            <a:pPr marL="2857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Second level</a:t>
            </a:r>
          </a:p>
          <a:p>
            <a:pPr marL="285750" marR="0" lvl="2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Third level</a:t>
            </a:r>
          </a:p>
          <a:p>
            <a:pPr marL="285750" marR="0" lvl="3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mtClean="0"/>
              <a:t>Fourth level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806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669118" y="-126999"/>
            <a:ext cx="4736352" cy="5285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67233" y="-126999"/>
            <a:ext cx="4736352" cy="5285441"/>
          </a:xfrm>
          <a:prstGeom prst="rect">
            <a:avLst/>
          </a:prstGeom>
          <a:solidFill>
            <a:srgbClr val="97ACB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9069" y="483683"/>
            <a:ext cx="4430061" cy="414471"/>
          </a:xfrm>
        </p:spPr>
        <p:txBody>
          <a:bodyPr anchor="b"/>
          <a:lstStyle>
            <a:lvl1pPr algn="l">
              <a:defRPr sz="2800" b="0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69126" y="1"/>
            <a:ext cx="4474881" cy="5143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9057" y="224621"/>
            <a:ext cx="4430062" cy="229215"/>
          </a:xfrm>
        </p:spPr>
        <p:txBody>
          <a:bodyPr>
            <a:noAutofit/>
          </a:bodyPr>
          <a:lstStyle>
            <a:lvl1pPr marL="0" indent="0" algn="l">
              <a:buNone/>
              <a:defRPr sz="1000" b="1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39069" y="1225718"/>
            <a:ext cx="4430061" cy="9144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6978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-163871" y="-65548"/>
            <a:ext cx="9447161" cy="5284838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701800" y="3094043"/>
            <a:ext cx="568960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 smtClean="0">
                <a:solidFill>
                  <a:schemeClr val="accent5"/>
                </a:solidFill>
                <a:cs typeface="Arial" charset="0"/>
              </a:rPr>
              <a:t>A NEW PLATFORM </a:t>
            </a:r>
            <a:r>
              <a:rPr lang="en-US" dirty="0" smtClean="0">
                <a:solidFill>
                  <a:schemeClr val="accent1"/>
                </a:solidFill>
                <a:cs typeface="Arial" charset="0"/>
              </a:rPr>
              <a:t>FOR A NEW ERA</a:t>
            </a:r>
          </a:p>
        </p:txBody>
      </p:sp>
      <p:pic>
        <p:nvPicPr>
          <p:cNvPr id="5" name="Picture 10" descr="Pivotal_Logo_white.png"/>
          <p:cNvPicPr>
            <a:picLocks noChangeAspect="1"/>
          </p:cNvPicPr>
          <p:nvPr userDrawn="1"/>
        </p:nvPicPr>
        <p:blipFill>
          <a:blip r:embed="rId2"/>
          <a:srcRect r="5548"/>
          <a:stretch>
            <a:fillRect/>
          </a:stretch>
        </p:blipFill>
        <p:spPr bwMode="auto">
          <a:xfrm>
            <a:off x="1973275" y="1658944"/>
            <a:ext cx="5189537" cy="12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7985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99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11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80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gray">
          <a:xfrm>
            <a:off x="0" y="462915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366725" y="5018455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8" name="Picture 7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72"/>
            <a:ext cx="957262" cy="219455"/>
          </a:xfrm>
          <a:prstGeom prst="rect">
            <a:avLst/>
          </a:prstGeom>
        </p:spPr>
      </p:pic>
      <p:cxnSp>
        <p:nvCxnSpPr>
          <p:cNvPr id="9" name="Straight Connector 8"/>
          <p:cNvCxnSpPr/>
          <p:nvPr userDrawn="1"/>
        </p:nvCxnSpPr>
        <p:spPr>
          <a:xfrm>
            <a:off x="0" y="885931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82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 Basic without Rule">
    <p:bg>
      <p:bgPr>
        <a:solidFill>
          <a:srgbClr val="1723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0" y="4629156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>
              <a:latin typeface="+mn-lt"/>
            </a:endParaRPr>
          </a:p>
        </p:txBody>
      </p:sp>
      <p:sp>
        <p:nvSpPr>
          <p:cNvPr id="5" name="TextBox 4"/>
          <p:cNvSpPr txBox="1"/>
          <p:nvPr userDrawn="1"/>
        </p:nvSpPr>
        <p:spPr bwMode="gray">
          <a:xfrm>
            <a:off x="366725" y="5018455"/>
            <a:ext cx="227488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© Copyright 2015 Pivotal.</a:t>
            </a:r>
            <a:r>
              <a:rPr lang="en-US" sz="600" baseline="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600" dirty="0" smtClean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All rights reserved.</a:t>
            </a:r>
            <a:endParaRPr lang="en-U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1733" y="4713972"/>
            <a:ext cx="957262" cy="21945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7211" y="320040"/>
            <a:ext cx="8229601" cy="363558"/>
          </a:xfrm>
        </p:spPr>
        <p:txBody>
          <a:bodyPr lIns="0" tIns="0" rIns="0" bIns="0"/>
          <a:lstStyle>
            <a:lvl1pPr>
              <a:defRPr sz="3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108080"/>
            <a:ext cx="8229600" cy="30829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33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89647" y="-27990"/>
            <a:ext cx="9259047" cy="5220256"/>
          </a:xfrm>
          <a:prstGeom prst="rect">
            <a:avLst/>
          </a:prstGeom>
          <a:solidFill>
            <a:srgbClr val="1B28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96" y="366158"/>
            <a:ext cx="1364191" cy="30928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1134021" y="2005054"/>
            <a:ext cx="6530788" cy="1147664"/>
          </a:xfrm>
        </p:spPr>
        <p:txBody>
          <a:bodyPr/>
          <a:lstStyle>
            <a:lvl1pPr algn="l">
              <a:lnSpc>
                <a:spcPct val="80000"/>
              </a:lnSpc>
              <a:spcAft>
                <a:spcPts val="500"/>
              </a:spcAft>
              <a:defRPr sz="48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34033" y="1586265"/>
            <a:ext cx="6110923" cy="314872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34021" y="3315824"/>
            <a:ext cx="7881472" cy="34512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51977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52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46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95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541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5018516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0116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95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41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516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75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4011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320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45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45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95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5021541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5018516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351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2111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9100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07235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07962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8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7037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8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471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274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5325" y="1916334"/>
            <a:ext cx="6947616" cy="532285"/>
          </a:xfrm>
        </p:spPr>
        <p:txBody>
          <a:bodyPr/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iv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996" y="366158"/>
            <a:ext cx="1364191" cy="309289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95337" y="2502223"/>
            <a:ext cx="5828553" cy="4379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1195325" y="4442307"/>
            <a:ext cx="7881472" cy="379642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5"/>
                </a:solidFill>
              </a:defRPr>
            </a:lvl1pPr>
            <a:lvl3pPr marL="914400" indent="0" algn="l">
              <a:buNone/>
              <a:defRPr baseline="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SUB TEXT</a:t>
            </a:r>
          </a:p>
        </p:txBody>
      </p:sp>
    </p:spTree>
    <p:extLst>
      <p:ext uri="{BB962C8B-B14F-4D97-AF65-F5344CB8AC3E}">
        <p14:creationId xmlns:p14="http://schemas.microsoft.com/office/powerpoint/2010/main" val="19186456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8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0993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83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67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09211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95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41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516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4011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706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490697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782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49963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4861463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624407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45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28795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48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42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9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537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501851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130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91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37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51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71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4007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039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41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210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9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5021537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501851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345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680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5"/>
            <a:ext cx="6947616" cy="585514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117721" y="998562"/>
            <a:ext cx="5828553" cy="48169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4892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163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68425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83723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873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6760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1024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54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506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9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2724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7295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9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37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51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4007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232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2" y="0"/>
            <a:ext cx="10167471" cy="51435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A1215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1756835"/>
            <a:ext cx="9144000" cy="3386667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17709" y="407955"/>
            <a:ext cx="6947616" cy="585514"/>
          </a:xfrm>
        </p:spPr>
        <p:txBody>
          <a:bodyPr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677244" y="998562"/>
            <a:ext cx="5828553" cy="481696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36708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490697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558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49959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4861463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624403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41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98850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36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30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79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525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501849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0120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79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25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49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59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95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542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29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8810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79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5021525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501849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327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416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5361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6545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816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2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6436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878787"/>
                </a:solidFill>
              </a:defRPr>
            </a:lvl1pPr>
            <a:lvl2pPr>
              <a:defRPr>
                <a:solidFill>
                  <a:srgbClr val="878787"/>
                </a:solidFill>
              </a:defRPr>
            </a:lvl2pPr>
            <a:lvl3pPr>
              <a:defRPr>
                <a:solidFill>
                  <a:srgbClr val="878787"/>
                </a:solidFill>
              </a:defRPr>
            </a:lvl3pPr>
            <a:lvl4pPr>
              <a:defRPr>
                <a:solidFill>
                  <a:srgbClr val="878787"/>
                </a:solidFill>
              </a:defRPr>
            </a:lvl4pPr>
            <a:lvl5pPr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2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920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775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2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283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67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6695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027006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79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25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49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95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56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490697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713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890589" y="1312940"/>
            <a:ext cx="4384145" cy="1006429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3600" b="1" cap="none">
                <a:solidFill>
                  <a:srgbClr val="F16F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Title in Upper &amp; LC Bold Type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890594" y="2633384"/>
            <a:ext cx="6048375" cy="36933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2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 24 Point Arial Title Case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 bwMode="gray">
          <a:xfrm>
            <a:off x="908582" y="3710134"/>
            <a:ext cx="5026550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>
              <a:spcBef>
                <a:spcPts val="0"/>
              </a:spcBef>
              <a:buNone/>
              <a:def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Additional Line 18 Point Arial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4629183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 userDrawn="1"/>
        </p:nvSpPr>
        <p:spPr bwMode="gray">
          <a:xfrm flipH="1">
            <a:off x="8553450" y="5021529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366730" y="5018498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01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83"/>
            <a:ext cx="9144000" cy="385763"/>
          </a:xfrm>
          <a:prstGeom prst="rect">
            <a:avLst/>
          </a:prstGeom>
          <a:solidFill>
            <a:srgbClr val="0068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29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498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017588" y="1739963"/>
            <a:ext cx="6048376" cy="620683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accent3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quarter" idx="10" hasCustomPrompt="1"/>
          </p:nvPr>
        </p:nvSpPr>
        <p:spPr bwMode="gray">
          <a:xfrm>
            <a:off x="1026083" y="2447130"/>
            <a:ext cx="6048375" cy="562768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rgbClr val="1C7B70"/>
              </a:buClr>
              <a:buFontTx/>
              <a:buNone/>
              <a:defRPr sz="2800" baseline="0">
                <a:solidFill>
                  <a:schemeClr val="accent2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rgbClr val="1C7B70"/>
              </a:buClr>
              <a:buFontTx/>
              <a:buNone/>
              <a:defRPr sz="2000">
                <a:solidFill>
                  <a:schemeClr val="bg2"/>
                </a:solidFill>
                <a:latin typeface="Arial"/>
                <a:cs typeface="Arial"/>
              </a:defRPr>
            </a:lvl2pPr>
          </a:lstStyle>
          <a:p>
            <a:pPr lvl="0"/>
            <a:r>
              <a:rPr lang="en-US" dirty="0" smtClean="0"/>
              <a:t>Divider 2 has black background</a:t>
            </a:r>
          </a:p>
        </p:txBody>
      </p:sp>
      <p:pic>
        <p:nvPicPr>
          <p:cNvPr id="9" name="Picture 8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99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207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gray">
          <a:xfrm>
            <a:off x="0" y="33"/>
            <a:ext cx="9144000" cy="21685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75000"/>
                  <a:alpha val="61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4D4D4D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2728912" y="995595"/>
            <a:ext cx="6048376" cy="1230080"/>
          </a:xfrm>
          <a:prstGeom prst="rect">
            <a:avLst/>
          </a:prstGeom>
          <a:noFill/>
        </p:spPr>
        <p:txBody>
          <a:bodyPr lIns="0" tIns="0" rIns="0" bIns="0" anchor="b" anchorCtr="0">
            <a:spAutoFit/>
          </a:bodyPr>
          <a:lstStyle>
            <a:lvl1pPr>
              <a:lnSpc>
                <a:spcPct val="90000"/>
              </a:lnSpc>
              <a:defRPr sz="44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2728923" y="2455863"/>
            <a:ext cx="6048375" cy="1901704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600"/>
              </a:spcBef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6618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87914"/>
            <a:ext cx="6662271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9381"/>
            <a:ext cx="8229600" cy="3075242"/>
          </a:xfrm>
        </p:spPr>
        <p:txBody>
          <a:bodyPr/>
          <a:lstStyle>
            <a:lvl1pPr marL="0" indent="0">
              <a:buNone/>
              <a:defRPr>
                <a:solidFill>
                  <a:srgbClr val="878787"/>
                </a:solidFill>
              </a:defRPr>
            </a:lvl1pPr>
            <a:lvl2pPr marL="457200" indent="0">
              <a:buNone/>
              <a:defRPr>
                <a:solidFill>
                  <a:srgbClr val="878787"/>
                </a:solidFill>
              </a:defRPr>
            </a:lvl2pPr>
            <a:lvl3pPr marL="914400" indent="0">
              <a:buNone/>
              <a:defRPr>
                <a:solidFill>
                  <a:srgbClr val="878787"/>
                </a:solidFill>
              </a:defRPr>
            </a:lvl3pPr>
            <a:lvl4pPr marL="1371600" indent="0">
              <a:buNone/>
              <a:defRPr>
                <a:solidFill>
                  <a:srgbClr val="878787"/>
                </a:solidFill>
              </a:defRPr>
            </a:lvl4pPr>
            <a:lvl5pPr marL="1828800" indent="0">
              <a:buNone/>
              <a:defRPr>
                <a:solidFill>
                  <a:srgbClr val="87878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0941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 -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Rectangle 12"/>
          <p:cNvSpPr/>
          <p:nvPr userDrawn="1"/>
        </p:nvSpPr>
        <p:spPr bwMode="gray">
          <a:xfrm>
            <a:off x="0" y="4629183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 flipH="1">
            <a:off x="8553450" y="5021529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/>
          <p:nvPr userDrawn="1"/>
        </p:nvSpPr>
        <p:spPr bwMode="gray">
          <a:xfrm>
            <a:off x="366730" y="5018498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70455" y="1674333"/>
            <a:ext cx="6048376" cy="1354217"/>
          </a:xfrm>
          <a:prstGeom prst="rect">
            <a:avLst/>
          </a:prstGeom>
          <a:noFill/>
          <a:effectLst>
            <a:reflection stA="50000" endPos="75000" dist="12700" dir="5400000" sy="-100000" algn="bl" rotWithShape="0"/>
          </a:effectLst>
        </p:spPr>
        <p:txBody>
          <a:bodyPr lIns="0" tIns="0" rIns="0" bIns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9600" kern="1200" dirty="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Divider3</a:t>
            </a:r>
            <a:endParaRPr lang="en-US" dirty="0"/>
          </a:p>
        </p:txBody>
      </p:sp>
      <p:pic>
        <p:nvPicPr>
          <p:cNvPr id="9" name="Picture 8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3489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sldNum="0"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6269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, no ci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25" y="1074738"/>
            <a:ext cx="841057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8962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0218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6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50001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6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66715" y="1419224"/>
            <a:ext cx="8410574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8398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366718" y="1074738"/>
            <a:ext cx="2073275" cy="3382962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Verdana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728913" y="1074738"/>
            <a:ext cx="6048376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+mn-lt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+mn-lt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5907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0"/>
          </p:nvPr>
        </p:nvSpPr>
        <p:spPr bwMode="gray">
          <a:xfrm>
            <a:off x="366718" y="1419227"/>
            <a:ext cx="2073275" cy="3038475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6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66725" y="785846"/>
            <a:ext cx="8410575" cy="346219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marL="0" indent="0">
              <a:spcBef>
                <a:spcPts val="0"/>
              </a:spcBef>
              <a:buNone/>
              <a:tabLst/>
              <a:defRPr sz="2000" b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1"/>
          </p:nvPr>
        </p:nvSpPr>
        <p:spPr bwMode="gray">
          <a:xfrm>
            <a:off x="2728913" y="1419224"/>
            <a:ext cx="6048376" cy="3038475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791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66725" y="325471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>
              <a:lnSpc>
                <a:spcPct val="90000"/>
              </a:lnSpc>
              <a:defRPr sz="32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 bwMode="gray">
          <a:xfrm>
            <a:off x="366741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/>
          </p:nvPr>
        </p:nvSpPr>
        <p:spPr bwMode="gray">
          <a:xfrm>
            <a:off x="4744842" y="1074738"/>
            <a:ext cx="4032465" cy="3382962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>
              <a:spcBef>
                <a:spcPts val="1200"/>
              </a:spcBef>
              <a:buClr>
                <a:schemeClr val="accent1"/>
              </a:buClr>
              <a:buFont typeface="Wingdings" pitchFamily="2" charset="2"/>
              <a:buChar char=""/>
              <a:defRPr sz="2400"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–"/>
              <a:defRPr sz="2000">
                <a:solidFill>
                  <a:schemeClr val="tx1"/>
                </a:solidFill>
                <a:latin typeface="Arial"/>
                <a:cs typeface="Arial"/>
              </a:defRPr>
            </a:lvl2pPr>
            <a:lvl3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▪"/>
              <a:defRPr sz="1600">
                <a:solidFill>
                  <a:schemeClr val="tx1"/>
                </a:solidFill>
                <a:latin typeface="Arial"/>
                <a:cs typeface="Arial"/>
              </a:defRPr>
            </a:lvl3pPr>
            <a:lvl4pPr marL="1658938" indent="-287338"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—"/>
              <a:defRPr sz="1200">
                <a:solidFill>
                  <a:schemeClr val="tx1"/>
                </a:solidFill>
                <a:latin typeface="Arial"/>
                <a:cs typeface="Arial"/>
              </a:defRPr>
            </a:lvl4pPr>
            <a:lvl5pPr>
              <a:spcBef>
                <a:spcPts val="300"/>
              </a:spcBef>
              <a:buClr>
                <a:schemeClr val="accent1"/>
              </a:buClr>
              <a:buFont typeface="Verdana" pitchFamily="34" charset="0"/>
              <a:buChar char="»"/>
              <a:defRPr sz="1100">
                <a:solidFill>
                  <a:schemeClr val="tx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27883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05971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>
            <a:normAutofit/>
          </a:bodyPr>
          <a:lstStyle>
            <a:lvl1pPr>
              <a:defRPr sz="2400">
                <a:solidFill>
                  <a:srgbClr val="878787"/>
                </a:solidFill>
              </a:defRPr>
            </a:lvl1pPr>
            <a:lvl2pPr>
              <a:defRPr sz="2000">
                <a:solidFill>
                  <a:srgbClr val="878787"/>
                </a:solidFill>
              </a:defRPr>
            </a:lvl2pPr>
            <a:lvl3pPr>
              <a:defRPr sz="1800">
                <a:solidFill>
                  <a:srgbClr val="878787"/>
                </a:solidFill>
              </a:defRPr>
            </a:lvl3pPr>
            <a:lvl4pPr>
              <a:defRPr sz="1600">
                <a:solidFill>
                  <a:srgbClr val="878787"/>
                </a:solidFill>
              </a:defRPr>
            </a:lvl4pPr>
            <a:lvl5pPr>
              <a:defRPr sz="16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952606"/>
            <a:ext cx="9144000" cy="0"/>
          </a:xfrm>
          <a:prstGeom prst="line">
            <a:avLst/>
          </a:prstGeom>
          <a:ln>
            <a:solidFill>
              <a:srgbClr val="E8E8E8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0" y="4629183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TextBox 12"/>
          <p:cNvSpPr txBox="1"/>
          <p:nvPr userDrawn="1"/>
        </p:nvSpPr>
        <p:spPr bwMode="gray">
          <a:xfrm flipH="1">
            <a:off x="8553450" y="5021529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366730" y="5018498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Copyright 2015 Pivotal.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6" name="Picture 5" descr="Pivotal_Logo_whit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1733" y="4713999"/>
            <a:ext cx="957262" cy="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60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votal 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" name="Picture 5" descr="Pivotal_White.pn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87235" y="1490697"/>
            <a:ext cx="5842485" cy="193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9397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13721" y="149951"/>
            <a:ext cx="8796928" cy="4744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 sz="2800" b="1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48270" y="4861463"/>
            <a:ext cx="373337" cy="2738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400">
              <a:buSzPct val="25000"/>
            </a:pPr>
            <a:fld id="{00000000-1234-1234-1234-123412341234}" type="slidenum">
              <a:rPr lang="en-US" sz="9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pPr defTabSz="914400">
                <a:buSzPct val="25000"/>
              </a:pPr>
              <a:t>‹#›</a:t>
            </a:fld>
            <a:endParaRPr lang="en-US" sz="9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14300" y="624395"/>
            <a:ext cx="8796338" cy="2885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 sz="1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rtl="0">
              <a:spcBef>
                <a:spcPts val="0"/>
              </a:spcBef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rtl="0">
              <a:spcBef>
                <a:spcPts val="0"/>
              </a:spcBef>
              <a:def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rtl="0">
              <a:spcBef>
                <a:spcPts val="0"/>
              </a:spcBef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33"/>
            <a:ext cx="9144000" cy="53993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400"/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0886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7471" y="-52294"/>
            <a:ext cx="9218706" cy="521073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4495811" y="948771"/>
            <a:ext cx="4722907" cy="4258235"/>
          </a:xfrm>
          <a:prstGeom prst="rect">
            <a:avLst/>
          </a:prstGeom>
          <a:ln>
            <a:noFill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1588" y="318403"/>
            <a:ext cx="8538884" cy="36355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8882" y="1192687"/>
            <a:ext cx="3957918" cy="3394472"/>
          </a:xfrm>
        </p:spPr>
        <p:txBody>
          <a:bodyPr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rgbClr val="878787"/>
                </a:solidFill>
              </a:defRPr>
            </a:lvl2pPr>
            <a:lvl3pPr marL="914400" indent="0">
              <a:buNone/>
              <a:defRPr sz="1400">
                <a:solidFill>
                  <a:srgbClr val="878787"/>
                </a:solidFill>
              </a:defRPr>
            </a:lvl3pPr>
            <a:lvl4pPr marL="1371600" indent="0">
              <a:buNone/>
              <a:defRPr sz="1200">
                <a:solidFill>
                  <a:srgbClr val="878787"/>
                </a:solidFill>
              </a:defRPr>
            </a:lvl4pPr>
            <a:lvl5pPr marL="1828800" indent="0">
              <a:buNone/>
              <a:defRPr sz="1200">
                <a:solidFill>
                  <a:srgbClr val="878787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956797"/>
            <a:ext cx="4495800" cy="4250204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39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theme" Target="../theme/theme3.xml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theme" Target="../theme/theme4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theme" Target="../theme/theme5.xml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342231"/>
            <a:ext cx="6662271" cy="3635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9381"/>
            <a:ext cx="8229600" cy="30752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70" r:id="rId2"/>
    <p:sldLayoutId id="2147493465" r:id="rId3"/>
    <p:sldLayoutId id="2147493472" r:id="rId4"/>
    <p:sldLayoutId id="2147493473" r:id="rId5"/>
    <p:sldLayoutId id="2147493457" r:id="rId6"/>
    <p:sldLayoutId id="2147493466" r:id="rId7"/>
    <p:sldLayoutId id="2147493459" r:id="rId8"/>
    <p:sldLayoutId id="2147493468" r:id="rId9"/>
    <p:sldLayoutId id="2147493469" r:id="rId10"/>
    <p:sldLayoutId id="2147493460" r:id="rId11"/>
    <p:sldLayoutId id="2147493461" r:id="rId12"/>
    <p:sldLayoutId id="2147493464" r:id="rId13"/>
    <p:sldLayoutId id="2147493467" r:id="rId14"/>
    <p:sldLayoutId id="2147493471" r:id="rId15"/>
    <p:sldLayoutId id="2147493474" r:id="rId16"/>
    <p:sldLayoutId id="2147493475" r:id="rId17"/>
    <p:sldLayoutId id="2147493476" r:id="rId18"/>
    <p:sldLayoutId id="2147493477" r:id="rId19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878787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rgbClr val="878787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878787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rgbClr val="878787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rgbClr val="878787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95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5021541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516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79" r:id="rId1"/>
    <p:sldLayoutId id="2147493480" r:id="rId2"/>
    <p:sldLayoutId id="2147493481" r:id="rId3"/>
    <p:sldLayoutId id="2147493482" r:id="rId4"/>
    <p:sldLayoutId id="2147493483" r:id="rId5"/>
    <p:sldLayoutId id="2147493484" r:id="rId6"/>
    <p:sldLayoutId id="2147493485" r:id="rId7"/>
    <p:sldLayoutId id="2147493486" r:id="rId8"/>
    <p:sldLayoutId id="2147493487" r:id="rId9"/>
    <p:sldLayoutId id="2147493488" r:id="rId10"/>
    <p:sldLayoutId id="2147493489" r:id="rId11"/>
    <p:sldLayoutId id="2147493490" r:id="rId12"/>
    <p:sldLayoutId id="2147493491" r:id="rId13"/>
    <p:sldLayoutId id="2147493492" r:id="rId14"/>
    <p:sldLayoutId id="2147493493" r:id="rId15"/>
    <p:sldLayoutId id="2147493494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91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5021537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510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1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96" r:id="rId1"/>
    <p:sldLayoutId id="2147493497" r:id="rId2"/>
    <p:sldLayoutId id="2147493498" r:id="rId3"/>
    <p:sldLayoutId id="2147493499" r:id="rId4"/>
    <p:sldLayoutId id="2147493500" r:id="rId5"/>
    <p:sldLayoutId id="2147493501" r:id="rId6"/>
    <p:sldLayoutId id="2147493502" r:id="rId7"/>
    <p:sldLayoutId id="2147493503" r:id="rId8"/>
    <p:sldLayoutId id="2147493504" r:id="rId9"/>
    <p:sldLayoutId id="2147493505" r:id="rId10"/>
    <p:sldLayoutId id="2147493506" r:id="rId11"/>
    <p:sldLayoutId id="2147493507" r:id="rId12"/>
    <p:sldLayoutId id="2147493508" r:id="rId13"/>
    <p:sldLayoutId id="2147493509" r:id="rId14"/>
    <p:sldLayoutId id="2147493510" r:id="rId15"/>
    <p:sldLayoutId id="2147493511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79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5021525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492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13" r:id="rId1"/>
    <p:sldLayoutId id="2147493514" r:id="rId2"/>
    <p:sldLayoutId id="2147493515" r:id="rId3"/>
    <p:sldLayoutId id="2147493516" r:id="rId4"/>
    <p:sldLayoutId id="2147493517" r:id="rId5"/>
    <p:sldLayoutId id="2147493518" r:id="rId6"/>
    <p:sldLayoutId id="2147493519" r:id="rId7"/>
    <p:sldLayoutId id="2147493520" r:id="rId8"/>
    <p:sldLayoutId id="2147493521" r:id="rId9"/>
    <p:sldLayoutId id="2147493522" r:id="rId10"/>
    <p:sldLayoutId id="2147493523" r:id="rId11"/>
    <p:sldLayoutId id="2147493524" r:id="rId12"/>
    <p:sldLayoutId id="2147493525" r:id="rId13"/>
    <p:sldLayoutId id="2147493526" r:id="rId14"/>
    <p:sldLayoutId id="2147493527" r:id="rId15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629183"/>
            <a:ext cx="9144000" cy="385763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endParaRPr lang="en-US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 flipH="1">
            <a:off x="8553450" y="5021529"/>
            <a:ext cx="5334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914400">
              <a:defRPr/>
            </a:pPr>
            <a:fld id="{61F684CE-B7BB-4223-BA2B-B47808B845F1}" type="slidenum">
              <a:rPr lang="en-US" sz="80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pPr algn="r" defTabSz="914400">
                <a:defRPr/>
              </a:pPr>
              <a:t>‹#›</a:t>
            </a:fld>
            <a:endParaRPr lang="en-US" sz="800" dirty="0" smtClean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30" y="5018498"/>
            <a:ext cx="227488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650" dirty="0" smtClean="0">
                <a:solidFill>
                  <a:srgbClr val="FFFFFF">
                    <a:lumMod val="50000"/>
                  </a:srgbClr>
                </a:solidFill>
                <a:latin typeface="Arial"/>
                <a:cs typeface="Arial"/>
              </a:rPr>
              <a:t>© 2015 Pivotal Software, Inc.  All rights reserved.</a:t>
            </a:r>
            <a:endParaRPr lang="en-US" sz="650" dirty="0">
              <a:solidFill>
                <a:srgbClr val="FFFFFF">
                  <a:lumMod val="50000"/>
                </a:srgbClr>
              </a:solidFill>
              <a:latin typeface="Arial"/>
              <a:cs typeface="Arial"/>
            </a:endParaRPr>
          </a:p>
        </p:txBody>
      </p:sp>
      <p:pic>
        <p:nvPicPr>
          <p:cNvPr id="10" name="Picture 9" descr="Pivotal_White.png"/>
          <p:cNvPicPr>
            <a:picLocks noChangeAspect="1"/>
          </p:cNvPicPr>
          <p:nvPr/>
        </p:nvPicPr>
        <p:blipFill rotWithShape="1"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051" t="21652" r="18528" b="26494"/>
          <a:stretch/>
        </p:blipFill>
        <p:spPr>
          <a:xfrm>
            <a:off x="7926755" y="4642512"/>
            <a:ext cx="997234" cy="32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3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29" r:id="rId1"/>
    <p:sldLayoutId id="2147493530" r:id="rId2"/>
    <p:sldLayoutId id="2147493531" r:id="rId3"/>
    <p:sldLayoutId id="2147493532" r:id="rId4"/>
    <p:sldLayoutId id="2147493533" r:id="rId5"/>
    <p:sldLayoutId id="2147493534" r:id="rId6"/>
    <p:sldLayoutId id="2147493535" r:id="rId7"/>
    <p:sldLayoutId id="2147493536" r:id="rId8"/>
    <p:sldLayoutId id="2147493537" r:id="rId9"/>
    <p:sldLayoutId id="2147493538" r:id="rId10"/>
    <p:sldLayoutId id="2147493539" r:id="rId11"/>
    <p:sldLayoutId id="2147493540" r:id="rId12"/>
    <p:sldLayoutId id="2147493541" r:id="rId13"/>
    <p:sldLayoutId id="2147493542" r:id="rId14"/>
    <p:sldLayoutId id="2147493543" r:id="rId15"/>
    <p:sldLayoutId id="2147493544" r:id="rId16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rgbClr val="2C95DD"/>
          </a:solidFill>
          <a:latin typeface="MetaNormalLF-Roman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24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•"/>
        <a:defRPr sz="20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–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2C95DD"/>
        </a:buClr>
        <a:buFont typeface="Arial" pitchFamily="34" charset="0"/>
        <a:buChar char="»"/>
        <a:defRPr sz="1800" kern="1200">
          <a:solidFill>
            <a:schemeClr val="tx1"/>
          </a:solidFill>
          <a:latin typeface="MetaNormalLF-Roman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hyperlink" Target="http://12factor.net" TargetMode="External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hyperlink" Target="http://tinyurl.com/boot-trader" TargetMode="External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dunn\Documents\Pivotal Corporate\presentation\New Approach to Big Data\assets\Strata-Data-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237" y="1"/>
            <a:ext cx="9167237" cy="51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6046" y="1487158"/>
            <a:ext cx="3965191" cy="19751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Regular"/>
                <a:ea typeface="Roboto Thin" panose="02000000000000000000" pitchFamily="2" charset="0"/>
                <a:cs typeface="Roboto Regular"/>
              </a:rPr>
              <a:t>Introduction to</a:t>
            </a:r>
          </a:p>
          <a:p>
            <a:r>
              <a:rPr lang="en-US" sz="4000" b="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Regular"/>
                <a:ea typeface="Roboto Thin" panose="02000000000000000000" pitchFamily="2" charset="0"/>
                <a:cs typeface="Roboto Regular"/>
              </a:rPr>
              <a:t>Spring Cloud Services</a:t>
            </a:r>
          </a:p>
        </p:txBody>
      </p:sp>
      <p:pic>
        <p:nvPicPr>
          <p:cNvPr id="11" name="Picture 2" descr="C:\Users\sdunn\Documents\Pivotal Corporate\presentation\Misc Assets\pivota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3" y="1"/>
            <a:ext cx="2045956" cy="8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10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55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11" y="1108079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Handling Failure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52725" y="3229157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9308" y="322915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19537" y="3229157"/>
            <a:ext cx="315485" cy="307377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86123" y="3229157"/>
            <a:ext cx="315485" cy="30737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ular Callout 15"/>
          <p:cNvSpPr/>
          <p:nvPr/>
        </p:nvSpPr>
        <p:spPr>
          <a:xfrm>
            <a:off x="1034788" y="278103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2268198" y="2781038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3501608" y="2776234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need you!</a:t>
            </a:r>
            <a:endParaRPr lang="en-US" sz="9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221492" y="3381141"/>
            <a:ext cx="5500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449776" y="3381141"/>
            <a:ext cx="550076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703625" y="3379853"/>
            <a:ext cx="550076" cy="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367168" y="3172531"/>
            <a:ext cx="421944" cy="417224"/>
          </a:xfrm>
          <a:prstGeom prst="mathMultiply">
            <a:avLst/>
          </a:prstGeom>
          <a:solidFill>
            <a:srgbClr val="D20202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ular Callout 22"/>
          <p:cNvSpPr/>
          <p:nvPr/>
        </p:nvSpPr>
        <p:spPr>
          <a:xfrm>
            <a:off x="4735018" y="2776234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bg1">
              <a:lumMod val="6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I broke!</a:t>
            </a:r>
            <a:endParaRPr lang="en-US" sz="900" dirty="0"/>
          </a:p>
        </p:txBody>
      </p:sp>
      <p:sp>
        <p:nvSpPr>
          <p:cNvPr id="24" name="Rounded Rectangular Callout 23"/>
          <p:cNvSpPr/>
          <p:nvPr/>
        </p:nvSpPr>
        <p:spPr>
          <a:xfrm>
            <a:off x="1034788" y="2776234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5" name="Rounded Rectangular Callout 24"/>
          <p:cNvSpPr/>
          <p:nvPr/>
        </p:nvSpPr>
        <p:spPr>
          <a:xfrm>
            <a:off x="2268198" y="2776234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  <p:sp>
        <p:nvSpPr>
          <p:cNvPr id="26" name="Rounded Rectangular Callout 25"/>
          <p:cNvSpPr/>
          <p:nvPr/>
        </p:nvSpPr>
        <p:spPr>
          <a:xfrm>
            <a:off x="3501608" y="2776234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75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Uh oh!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6000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2" grpId="0" animBg="1"/>
      <p:bldP spid="23" grpId="0" animBg="1"/>
      <p:bldP spid="23" grpId="1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55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11" y="1108079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Following call graphs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4557709" y="241622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5718" y="201178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93102" y="386509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557709" y="3843911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601692" y="331684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69437" y="27236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169737" y="2067446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748118" y="322786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696513" y="292219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011998" y="4018787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 flipH="1">
            <a:off x="4279278" y="1465137"/>
            <a:ext cx="1755389" cy="700336"/>
          </a:xfrm>
          <a:prstGeom prst="wedgeRoundRectCallout">
            <a:avLst>
              <a:gd name="adj1" fmla="val -70608"/>
              <a:gd name="adj2" fmla="val 9855"/>
              <a:gd name="adj3" fmla="val 16667"/>
            </a:avLst>
          </a:prstGeom>
          <a:solidFill>
            <a:schemeClr val="tx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D20202"/>
                </a:solidFill>
              </a:rPr>
              <a:t>WHAT’S GOING ON?!?</a:t>
            </a:r>
            <a:endParaRPr lang="en-US" b="1" dirty="0">
              <a:solidFill>
                <a:srgbClr val="D20202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40598" y="2374824"/>
            <a:ext cx="1820104" cy="162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1140598" y="4018788"/>
            <a:ext cx="1731122" cy="15368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429893" y="4018786"/>
            <a:ext cx="1051615" cy="13250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960702" y="3308343"/>
            <a:ext cx="153698" cy="55675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73802" y="3162748"/>
            <a:ext cx="622880" cy="218813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3114400" y="2653146"/>
            <a:ext cx="1367100" cy="37783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485217" y="2416227"/>
            <a:ext cx="1072487" cy="1345091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71191" y="3381561"/>
            <a:ext cx="2601374" cy="507809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969425" y="3106121"/>
            <a:ext cx="101766" cy="655197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3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Principles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35244" y="1128972"/>
            <a:ext cx="7327367" cy="3282892"/>
            <a:chOff x="678058" y="1456216"/>
            <a:chExt cx="7384541" cy="2974075"/>
          </a:xfrm>
        </p:grpSpPr>
        <p:sp>
          <p:nvSpPr>
            <p:cNvPr id="20" name="Rounded Rectangle 19"/>
            <p:cNvSpPr/>
            <p:nvPr/>
          </p:nvSpPr>
          <p:spPr>
            <a:xfrm>
              <a:off x="5437357" y="1458457"/>
              <a:ext cx="2359362" cy="954556"/>
            </a:xfrm>
            <a:prstGeom prst="roundRect">
              <a:avLst/>
            </a:prstGeom>
            <a:solidFill>
              <a:srgbClr val="17232A"/>
            </a:solidFill>
            <a:ln>
              <a:prstDash val="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274399" y="3455031"/>
              <a:ext cx="2788200" cy="97526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b="1" dirty="0" smtClean="0"/>
                <a:t>Cloud Platform</a:t>
              </a:r>
              <a:endParaRPr lang="en-US" b="1" dirty="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400405" y="1763993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35887" y="1944854"/>
              <a:ext cx="292100" cy="279400"/>
            </a:xfrm>
            <a:prstGeom prst="rect">
              <a:avLst/>
            </a:prstGeom>
          </p:spPr>
        </p:pic>
        <p:sp>
          <p:nvSpPr>
            <p:cNvPr id="25" name="Rounded Rectangle 24"/>
            <p:cNvSpPr/>
            <p:nvPr/>
          </p:nvSpPr>
          <p:spPr>
            <a:xfrm>
              <a:off x="6234412" y="1763993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9894" y="1944854"/>
              <a:ext cx="292100" cy="279400"/>
            </a:xfrm>
            <a:prstGeom prst="rect">
              <a:avLst/>
            </a:prstGeom>
          </p:spPr>
        </p:pic>
        <p:sp>
          <p:nvSpPr>
            <p:cNvPr id="27" name="Rounded Rectangle 26"/>
            <p:cNvSpPr/>
            <p:nvPr/>
          </p:nvSpPr>
          <p:spPr>
            <a:xfrm>
              <a:off x="7076959" y="1761748"/>
              <a:ext cx="753061" cy="63983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12441" y="1942609"/>
              <a:ext cx="292100" cy="279400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>
            <a:xfrm>
              <a:off x="6189450" y="1456216"/>
              <a:ext cx="820965" cy="3345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APPS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78058" y="1456216"/>
              <a:ext cx="4168894" cy="28161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chemeClr val="bg2"/>
                  </a:solidFill>
                </a:rPr>
                <a:t>Principles establish a contract between cloud native apps and the underlying platform</a:t>
              </a:r>
            </a:p>
            <a:p>
              <a:pPr marL="285750" indent="-285750">
                <a:buFont typeface="Arial"/>
                <a:buChar char="•"/>
              </a:pPr>
              <a:endParaRPr lang="en-US" sz="1400" dirty="0" smtClean="0">
                <a:solidFill>
                  <a:schemeClr val="bg2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chemeClr val="bg2"/>
                  </a:solidFill>
                </a:rPr>
                <a:t>Cloud native apps recognize they are ephemeral, and minimize dependencies on the underlying platform</a:t>
              </a:r>
            </a:p>
            <a:p>
              <a:pPr marL="285750" indent="-285750">
                <a:buFont typeface="Arial"/>
                <a:buChar char="•"/>
              </a:pPr>
              <a:endParaRPr lang="en-US" sz="14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chemeClr val="bg2"/>
                  </a:solidFill>
                </a:rPr>
                <a:t>The Twelve-Factor App (</a:t>
              </a:r>
              <a:r>
                <a:rPr lang="en-US" sz="1400" dirty="0" smtClean="0">
                  <a:solidFill>
                    <a:schemeClr val="bg2"/>
                  </a:solidFill>
                  <a:hlinkClick r:id="rId4"/>
                </a:rPr>
                <a:t>http://12factor.net</a:t>
              </a:r>
              <a:r>
                <a:rPr lang="en-US" sz="1400" dirty="0" smtClean="0">
                  <a:solidFill>
                    <a:schemeClr val="bg2"/>
                  </a:solidFill>
                </a:rPr>
                <a:t>) is a popular and important set of principles</a:t>
              </a:r>
            </a:p>
            <a:p>
              <a:pPr marL="285750" indent="-285750">
                <a:buFont typeface="Arial"/>
                <a:buChar char="•"/>
              </a:pPr>
              <a:endParaRPr lang="en-US" sz="1400" dirty="0">
                <a:solidFill>
                  <a:schemeClr val="bg2"/>
                </a:solidFill>
              </a:endParaRPr>
            </a:p>
            <a:p>
              <a:pPr marL="285750" indent="-285750">
                <a:buFont typeface="Arial"/>
                <a:buChar char="•"/>
              </a:pPr>
              <a:r>
                <a:rPr lang="en-US" sz="1400" dirty="0" smtClean="0">
                  <a:solidFill>
                    <a:schemeClr val="bg2"/>
                  </a:solidFill>
                </a:rPr>
                <a:t>Twelve</a:t>
              </a:r>
              <a:r>
                <a:rPr lang="en-US" sz="1400" dirty="0">
                  <a:solidFill>
                    <a:schemeClr val="bg2"/>
                  </a:solidFill>
                </a:rPr>
                <a:t> </a:t>
              </a:r>
              <a:r>
                <a:rPr lang="en-US" sz="1400" dirty="0" smtClean="0">
                  <a:solidFill>
                    <a:schemeClr val="bg2"/>
                  </a:solidFill>
                </a:rPr>
                <a:t>Factors include Dependencies, </a:t>
              </a:r>
              <a:r>
                <a:rPr lang="en-US" sz="1400" dirty="0" err="1" smtClean="0">
                  <a:solidFill>
                    <a:schemeClr val="bg2"/>
                  </a:solidFill>
                </a:rPr>
                <a:t>Config</a:t>
              </a:r>
              <a:r>
                <a:rPr lang="en-US" sz="1400" dirty="0" smtClean="0">
                  <a:solidFill>
                    <a:schemeClr val="bg2"/>
                  </a:solidFill>
                </a:rPr>
                <a:t>, Processes, and Disposability</a:t>
              </a:r>
            </a:p>
          </p:txBody>
        </p:sp>
      </p:grpSp>
      <p:sp>
        <p:nvSpPr>
          <p:cNvPr id="4" name="Up-Down Arrow 3"/>
          <p:cNvSpPr/>
          <p:nvPr/>
        </p:nvSpPr>
        <p:spPr>
          <a:xfrm>
            <a:off x="6397359" y="2302505"/>
            <a:ext cx="484632" cy="913575"/>
          </a:xfrm>
          <a:prstGeom prst="upDownArrow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81998" y="2563487"/>
            <a:ext cx="111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Contract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70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9"/>
            <a:ext cx="5495526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Netflix needed to be faster to win / disrupt</a:t>
            </a:r>
          </a:p>
          <a:p>
            <a:endParaRPr lang="en-US" sz="1800" dirty="0" smtClean="0"/>
          </a:p>
          <a:p>
            <a:r>
              <a:rPr lang="en-US" sz="1800" dirty="0" smtClean="0"/>
              <a:t>Pioneer and vocal proponent of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– the key to their speed and success</a:t>
            </a:r>
          </a:p>
          <a:p>
            <a:endParaRPr lang="en-US" sz="1800" dirty="0" smtClean="0"/>
          </a:p>
          <a:p>
            <a:r>
              <a:rPr lang="en-US" sz="1800" dirty="0" smtClean="0"/>
              <a:t>Netflix OSS </a:t>
            </a:r>
            <a:r>
              <a:rPr lang="en-US" sz="1800" dirty="0" err="1" smtClean="0"/>
              <a:t>suppplies</a:t>
            </a:r>
            <a:r>
              <a:rPr lang="en-US" sz="1800" dirty="0" smtClean="0"/>
              <a:t> parts, but it’s not a solution</a:t>
            </a:r>
            <a:endParaRPr lang="en-US" sz="1800" dirty="0"/>
          </a:p>
        </p:txBody>
      </p:sp>
      <p:pic>
        <p:nvPicPr>
          <p:cNvPr id="4" name="Picture 3" descr="http://photos4.meetupstatic.com/photos/event/7/8/f/c/global_249990972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4" y="1660081"/>
            <a:ext cx="2157026" cy="2157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782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Source Cloud Libraries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0" y="1108079"/>
            <a:ext cx="4655270" cy="3273007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Companies like Twitter, Facebook, and </a:t>
            </a:r>
            <a:r>
              <a:rPr lang="en-US" sz="1800" dirty="0" err="1" smtClean="0"/>
              <a:t>Hashicorp</a:t>
            </a:r>
            <a:r>
              <a:rPr lang="en-US" sz="1800" dirty="0" smtClean="0"/>
              <a:t> have open-sourced other cloud infrastructure libraries</a:t>
            </a:r>
          </a:p>
          <a:p>
            <a:endParaRPr lang="en-US" sz="1800" dirty="0"/>
          </a:p>
          <a:p>
            <a:r>
              <a:rPr lang="en-US" sz="1800" dirty="0" smtClean="0"/>
              <a:t>Complementary and competing solutions from top technology companies form a bazaar of ideas</a:t>
            </a:r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929" y="1406441"/>
            <a:ext cx="3112883" cy="587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929" y="2547990"/>
            <a:ext cx="3112883" cy="14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2" y="1108079"/>
            <a:ext cx="4275071" cy="3273007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Provides easy developer access to a curated selection of open source cloud infrastructure libraries</a:t>
            </a:r>
          </a:p>
          <a:p>
            <a:endParaRPr lang="en-US" sz="1600" dirty="0"/>
          </a:p>
          <a:p>
            <a:r>
              <a:rPr lang="en-US" sz="1600" dirty="0" smtClean="0"/>
              <a:t>Spring Cloud API encapsulates access to underlying libraries, allowing pluggable implementations.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09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02" y="1108079"/>
            <a:ext cx="4275071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Additional capabilities include Cloud Connectors and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 Server</a:t>
            </a:r>
          </a:p>
          <a:p>
            <a:endParaRPr lang="en-US" sz="1600" dirty="0" smtClean="0"/>
          </a:p>
          <a:p>
            <a:r>
              <a:rPr lang="en-US" sz="1600" dirty="0" smtClean="0"/>
              <a:t>Brings the Spring philosophy of convention over configuration, opinionated defaults, and developer simplicity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917" y="1205140"/>
            <a:ext cx="3442748" cy="27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1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-2010" b="-831"/>
          <a:stretch/>
        </p:blipFill>
        <p:spPr>
          <a:xfrm>
            <a:off x="708234" y="1166278"/>
            <a:ext cx="3032553" cy="311871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162" y="1209473"/>
            <a:ext cx="2923952" cy="30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5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>
              <a:solidFill>
                <a:srgbClr val="138A7E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57211" y="1921861"/>
            <a:ext cx="1252763" cy="1757109"/>
            <a:chOff x="613137" y="1763046"/>
            <a:chExt cx="1252763" cy="1757108"/>
          </a:xfrm>
        </p:grpSpPr>
        <p:sp>
          <p:nvSpPr>
            <p:cNvPr id="4" name="Shape 675"/>
            <p:cNvSpPr/>
            <p:nvPr/>
          </p:nvSpPr>
          <p:spPr>
            <a:xfrm>
              <a:off x="662484" y="3089267"/>
              <a:ext cx="112692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Spring Cloud</a:t>
              </a:r>
            </a:p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lang="en-US"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Services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3137" y="1763046"/>
              <a:ext cx="1252763" cy="1252763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906354" y="2314965"/>
            <a:ext cx="1179810" cy="883798"/>
            <a:chOff x="-173475" y="0"/>
            <a:chExt cx="2218471" cy="1661859"/>
          </a:xfrm>
        </p:grpSpPr>
        <p:pic>
          <p:nvPicPr>
            <p:cNvPr id="13" name="pasted-image.png"/>
            <p:cNvPicPr/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" name="Shape 662"/>
            <p:cNvSpPr/>
            <p:nvPr/>
          </p:nvSpPr>
          <p:spPr>
            <a:xfrm>
              <a:off x="-173475" y="1256747"/>
              <a:ext cx="2218471" cy="4051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Config Server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790239" y="1031014"/>
            <a:ext cx="1407186" cy="890845"/>
            <a:chOff x="-387251" y="0"/>
            <a:chExt cx="2646024" cy="1675115"/>
          </a:xfrm>
        </p:grpSpPr>
        <p:pic>
          <p:nvPicPr>
            <p:cNvPr id="11" name="pasted-image.png"/>
            <p:cNvPicPr/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0761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Shape 665"/>
            <p:cNvSpPr/>
            <p:nvPr/>
          </p:nvSpPr>
          <p:spPr>
            <a:xfrm>
              <a:off x="-387251" y="1270001"/>
              <a:ext cx="2646024" cy="405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Service Registry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18475" y="3591874"/>
            <a:ext cx="2052321" cy="890845"/>
            <a:chOff x="-698067" y="0"/>
            <a:chExt cx="3859108" cy="1675115"/>
          </a:xfrm>
        </p:grpSpPr>
        <p:pic>
          <p:nvPicPr>
            <p:cNvPr id="9" name="pasted-image.png"/>
            <p:cNvPicPr/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008" y="0"/>
              <a:ext cx="1270001" cy="1270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0" name="Shape 668"/>
            <p:cNvSpPr/>
            <p:nvPr/>
          </p:nvSpPr>
          <p:spPr>
            <a:xfrm>
              <a:off x="-698067" y="1270001"/>
              <a:ext cx="3859108" cy="4051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lvl="0" algn="ctr">
                <a:defRPr>
                  <a:solidFill>
                    <a:srgbClr val="000000"/>
                  </a:solidFill>
                  <a:uFillTx/>
                </a:defRPr>
              </a:pPr>
              <a:r>
                <a:rPr sz="1400" b="1" dirty="0" smtClean="0">
                  <a:solidFill>
                    <a:schemeClr val="bg1"/>
                  </a:solidFill>
                  <a:uFill>
                    <a:solidFill>
                      <a:srgbClr val="4D4D4D"/>
                    </a:solidFill>
                  </a:uFill>
                  <a:latin typeface="FreightSans Pro Medium"/>
                  <a:ea typeface="Avenir Next Regular"/>
                  <a:cs typeface="FreightSans Pro Medium"/>
                  <a:sym typeface="Avenir Next Regular"/>
                </a:rPr>
                <a:t>Circuit Breaker</a:t>
              </a:r>
              <a:endParaRPr sz="1400" b="1" dirty="0">
                <a:solidFill>
                  <a:schemeClr val="bg1"/>
                </a:solidFill>
                <a:uFill>
                  <a:solidFill>
                    <a:srgbClr val="4D4D4D"/>
                  </a:solidFill>
                </a:uFill>
                <a:latin typeface="FreightSans Pro Medium"/>
                <a:ea typeface="Avenir Next Regular"/>
                <a:cs typeface="FreightSans Pro Medium"/>
                <a:sym typeface="Avenir Next Regular"/>
              </a:endParaRPr>
            </a:p>
          </p:txBody>
        </p:sp>
      </p:grpSp>
      <p:sp>
        <p:nvSpPr>
          <p:cNvPr id="15" name="Rectangle 14"/>
          <p:cNvSpPr/>
          <p:nvPr/>
        </p:nvSpPr>
        <p:spPr>
          <a:xfrm>
            <a:off x="4702531" y="2402057"/>
            <a:ext cx="443327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 err="1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Git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URL for Config Repo provided via Service Dashboard (post-provisioning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Single tenant, scoped to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space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02536" y="1118105"/>
            <a:ext cx="41946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Service Registration and Discovery via Netflix OSS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Eureka</a:t>
            </a:r>
          </a:p>
          <a:p>
            <a:pPr marL="285750" indent="-285750" defTabSz="86868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Registration via CF </a:t>
            </a:r>
            <a:r>
              <a:rPr lang="en-US" sz="1400" dirty="0" smtClean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Route</a:t>
            </a:r>
            <a:endParaRPr lang="en-US" sz="1400" dirty="0">
              <a:solidFill>
                <a:srgbClr val="FFFFFF"/>
              </a:solidFill>
              <a:uFill>
                <a:solidFill>
                  <a:srgbClr val="4D4D4D"/>
                </a:solidFill>
              </a:u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02524" y="3678964"/>
            <a:ext cx="5441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Netflix OSS Turbine + 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Hystrix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 Dashboard</a:t>
            </a:r>
          </a:p>
          <a:p>
            <a:pPr marL="285750" indent="-285750">
              <a:buClr>
                <a:schemeClr val="bg1"/>
              </a:buClr>
              <a:buFont typeface="Arial"/>
              <a:buChar char="•"/>
              <a:defRPr sz="1800">
                <a:solidFill>
                  <a:srgbClr val="000000"/>
                </a:solidFill>
                <a:uFillTx/>
              </a:defRPr>
            </a:pP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Aggregation via AMQP (</a:t>
            </a:r>
            <a:r>
              <a:rPr lang="en-US" sz="1400" dirty="0" err="1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RabbitMQ</a:t>
            </a:r>
            <a:r>
              <a:rPr lang="en-US" sz="1400" dirty="0">
                <a:solidFill>
                  <a:srgbClr val="FFFFFF"/>
                </a:solidFill>
                <a:uFill>
                  <a:solidFill>
                    <a:srgbClr val="4D4D4D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53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Trader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9"/>
            <a:ext cx="3627922" cy="3273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 smtClean="0"/>
          </a:p>
          <a:p>
            <a:r>
              <a:rPr lang="en-US" sz="1800" dirty="0" smtClean="0"/>
              <a:t>Reference Application</a:t>
            </a:r>
          </a:p>
          <a:p>
            <a:endParaRPr lang="en-US" sz="1800" dirty="0" smtClean="0"/>
          </a:p>
          <a:p>
            <a:r>
              <a:rPr lang="en-US" sz="1800" dirty="0" smtClean="0"/>
              <a:t>Download, Deploy, Run</a:t>
            </a:r>
          </a:p>
          <a:p>
            <a:endParaRPr lang="en-US" sz="1800" dirty="0"/>
          </a:p>
          <a:p>
            <a:r>
              <a:rPr lang="en-US" sz="1800" dirty="0" smtClean="0">
                <a:hlinkClick r:id="rId2"/>
              </a:rPr>
              <a:t>http://tinyurl.com/boot-trader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599" y="1351793"/>
            <a:ext cx="4101213" cy="245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276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Trend toward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Netflix </a:t>
            </a:r>
            <a:r>
              <a:rPr lang="en-US" dirty="0"/>
              <a:t>OSS &amp; Spring Cloud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Cloud </a:t>
            </a:r>
            <a:r>
              <a:rPr lang="en-US" dirty="0" err="1"/>
              <a:t>config</a:t>
            </a:r>
            <a:r>
              <a:rPr lang="en-US" dirty="0"/>
              <a:t> with Spring Cloud </a:t>
            </a:r>
            <a:r>
              <a:rPr lang="en-US" dirty="0" err="1"/>
              <a:t>Config</a:t>
            </a:r>
            <a:r>
              <a:rPr lang="en-US" dirty="0"/>
              <a:t> &amp; Spring Cloud Bus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Service discovery with Eureka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Client side load balancing with Ribbon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Fault tolerance with Circuit breakers using </a:t>
            </a:r>
            <a:r>
              <a:rPr lang="en-US" dirty="0" err="1"/>
              <a:t>Hystrix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/>
              <a:t>Hystrix</a:t>
            </a:r>
            <a:r>
              <a:rPr lang="en-US" dirty="0"/>
              <a:t> stream aggregation</a:t>
            </a:r>
          </a:p>
        </p:txBody>
      </p:sp>
    </p:spTree>
    <p:extLst>
      <p:ext uri="{BB962C8B-B14F-4D97-AF65-F5344CB8AC3E}">
        <p14:creationId xmlns:p14="http://schemas.microsoft.com/office/powerpoint/2010/main" val="2539953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109" r="983"/>
          <a:stretch/>
        </p:blipFill>
        <p:spPr>
          <a:xfrm>
            <a:off x="4436898" y="1514114"/>
            <a:ext cx="4358274" cy="228708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79"/>
            <a:ext cx="3627922" cy="3273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Uses Service IDs, not URLs, to locate services</a:t>
            </a:r>
          </a:p>
          <a:p>
            <a:endParaRPr lang="en-US" sz="1800" dirty="0" smtClean="0"/>
          </a:p>
          <a:p>
            <a:r>
              <a:rPr lang="en-US" sz="1800" dirty="0" smtClean="0"/>
              <a:t>Client-side or server-side load balancing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24287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5425" y="1260474"/>
            <a:ext cx="3959585" cy="30829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Code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6074" y="1260474"/>
            <a:ext cx="3959585" cy="308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Manage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40" y="1989863"/>
            <a:ext cx="2664757" cy="5957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63" y="1690576"/>
            <a:ext cx="3961612" cy="2256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40" y="3068585"/>
            <a:ext cx="4161287" cy="43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1133" b="1133"/>
          <a:stretch>
            <a:fillRect/>
          </a:stretch>
        </p:blipFill>
        <p:spPr>
          <a:xfrm>
            <a:off x="4520428" y="1419083"/>
            <a:ext cx="4166372" cy="159596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79"/>
            <a:ext cx="3627922" cy="3273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Local or remote </a:t>
            </a:r>
            <a:r>
              <a:rPr lang="en-US" sz="1800" dirty="0" err="1" smtClean="0"/>
              <a:t>Git</a:t>
            </a:r>
            <a:r>
              <a:rPr lang="en-US" sz="1800" dirty="0" smtClean="0"/>
              <a:t> repositories</a:t>
            </a:r>
          </a:p>
          <a:p>
            <a:endParaRPr lang="en-US" sz="1800" dirty="0" smtClean="0"/>
          </a:p>
          <a:p>
            <a:r>
              <a:rPr lang="en-US" sz="1800" dirty="0" smtClean="0"/>
              <a:t>Configuration specified by environment, service, or system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62571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Config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5425" y="1260474"/>
            <a:ext cx="3959585" cy="30829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Code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6074" y="1260474"/>
            <a:ext cx="3959585" cy="308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Manage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39" y="3406739"/>
            <a:ext cx="3870071" cy="466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63" y="1744528"/>
            <a:ext cx="4043008" cy="14424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27" y="1744534"/>
            <a:ext cx="3120990" cy="13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892" t="-7592" r="1196"/>
          <a:stretch/>
        </p:blipFill>
        <p:spPr>
          <a:xfrm>
            <a:off x="4760464" y="1190758"/>
            <a:ext cx="4017049" cy="2404586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108079"/>
            <a:ext cx="3627922" cy="3273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Safe fallback limits liability of failure</a:t>
            </a:r>
          </a:p>
          <a:p>
            <a:endParaRPr lang="en-US" sz="1800" dirty="0" smtClean="0"/>
          </a:p>
          <a:p>
            <a:r>
              <a:rPr lang="en-US" sz="1800" dirty="0" smtClean="0"/>
              <a:t>Smart throttling reduces invocation of failed services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56418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Circuit Breaker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5425" y="1260474"/>
            <a:ext cx="3959585" cy="30829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Code</a:t>
            </a:r>
            <a:endParaRPr 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16074" y="1260474"/>
            <a:ext cx="3959585" cy="30829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 smtClean="0"/>
              <a:t>Manage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444" y="1734232"/>
            <a:ext cx="4043527" cy="15013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14" y="1727972"/>
            <a:ext cx="2754272" cy="561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12" y="2627158"/>
            <a:ext cx="4242713" cy="330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412" y="3295262"/>
            <a:ext cx="4242713" cy="43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52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Future: Spring Cloud Sleuth</a:t>
            </a:r>
            <a:endParaRPr lang="en-US" dirty="0">
              <a:solidFill>
                <a:srgbClr val="138A7E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559" t="10181" r="2893"/>
          <a:stretch/>
        </p:blipFill>
        <p:spPr>
          <a:xfrm>
            <a:off x="695123" y="2118092"/>
            <a:ext cx="7767055" cy="232791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08080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08080"/>
            <a:ext cx="8287388" cy="83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Distributed Tracing for the Cloud. Invocations are captured in </a:t>
            </a:r>
            <a:r>
              <a:rPr lang="en-US" sz="1800" dirty="0" err="1" smtClean="0"/>
              <a:t>logfiles</a:t>
            </a:r>
            <a:r>
              <a:rPr lang="en-US" sz="1800" dirty="0" smtClean="0"/>
              <a:t>, remote collector services, and </a:t>
            </a:r>
            <a:r>
              <a:rPr lang="en-US" sz="1800" dirty="0" err="1" smtClean="0"/>
              <a:t>realtime</a:t>
            </a:r>
            <a:r>
              <a:rPr lang="en-US" sz="1800" dirty="0" smtClean="0"/>
              <a:t> Web UIs.</a:t>
            </a:r>
          </a:p>
        </p:txBody>
      </p:sp>
    </p:spTree>
    <p:extLst>
      <p:ext uri="{BB962C8B-B14F-4D97-AF65-F5344CB8AC3E}">
        <p14:creationId xmlns:p14="http://schemas.microsoft.com/office/powerpoint/2010/main" val="140045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Services</a:t>
            </a: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08079"/>
            <a:ext cx="3627922" cy="327300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 smtClean="0"/>
          </a:p>
          <a:p>
            <a:r>
              <a:rPr lang="en-US" sz="1800" dirty="0" smtClean="0"/>
              <a:t>Battle-tested Infrastructure, Out of the Box</a:t>
            </a:r>
          </a:p>
          <a:p>
            <a:endParaRPr lang="en-US" sz="1800" dirty="0"/>
          </a:p>
          <a:p>
            <a:r>
              <a:rPr lang="en-US" sz="1800" dirty="0" smtClean="0"/>
              <a:t>Highly available, Enterprise-class implementations</a:t>
            </a:r>
          </a:p>
          <a:p>
            <a:endParaRPr lang="en-US" sz="1800" dirty="0" smtClean="0"/>
          </a:p>
          <a:p>
            <a:r>
              <a:rPr lang="en-US" sz="1800" dirty="0" smtClean="0"/>
              <a:t>Integrated with the logging, monitoring, and administration capabilities of Pivotal Cloud Foundry</a:t>
            </a:r>
          </a:p>
          <a:p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7541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sdunn\Documents\Pivotal Corporate\presentation\New Approach to Big Data\assets\Strata-Data-w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6462"/>
            <a:ext cx="9167237" cy="515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46046" y="1487158"/>
            <a:ext cx="3965191" cy="19751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Open.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Agile.</a:t>
            </a:r>
          </a:p>
          <a:p>
            <a:r>
              <a:rPr lang="en-US" sz="4000" dirty="0" smtClean="0">
                <a:solidFill>
                  <a:schemeClr val="bg1"/>
                </a:solidFill>
                <a:effectLst>
                  <a:outerShdw blurRad="76200" dist="50800" dir="5400000" algn="t" rotWithShape="0">
                    <a:prstClr val="black">
                      <a:alpha val="70000"/>
                    </a:prstClr>
                  </a:outerShdw>
                </a:effectLst>
                <a:latin typeface="Roboto Thin" panose="02000000000000000000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Cloud-Ready.</a:t>
            </a:r>
          </a:p>
        </p:txBody>
      </p:sp>
      <p:pic>
        <p:nvPicPr>
          <p:cNvPr id="11" name="Picture 2" descr="C:\Users\sdunn\Documents\Pivotal Corporate\presentation\Misc Assets\pivotal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13" y="1"/>
            <a:ext cx="2045956" cy="80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085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from 3D to 4D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9" t="6963" r="19" b="-6995"/>
          <a:stretch/>
        </p:blipFill>
        <p:spPr>
          <a:xfrm>
            <a:off x="762000" y="781050"/>
            <a:ext cx="8284464" cy="3931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96" y="4330747"/>
            <a:ext cx="2572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By Neal Ford (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</a:rPr>
              <a:t>Thoughtworks</a:t>
            </a:r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)</a:t>
            </a:r>
          </a:p>
        </p:txBody>
      </p:sp>
      <p:sp>
        <p:nvSpPr>
          <p:cNvPr id="5" name="Oval 4"/>
          <p:cNvSpPr/>
          <p:nvPr/>
        </p:nvSpPr>
        <p:spPr>
          <a:xfrm>
            <a:off x="5689600" y="2832100"/>
            <a:ext cx="1270000" cy="12192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28339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4D Focus: Accelerate Innovation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5600700" y="1536700"/>
            <a:ext cx="3314700" cy="2921000"/>
          </a:xfrm>
        </p:spPr>
        <p:txBody>
          <a:bodyPr/>
          <a:lstStyle/>
          <a:p>
            <a:r>
              <a:rPr lang="en-US" dirty="0" smtClean="0"/>
              <a:t>Lowers Cost of Failure</a:t>
            </a:r>
          </a:p>
          <a:p>
            <a:r>
              <a:rPr lang="en-US" dirty="0" smtClean="0"/>
              <a:t>Reduces Friction</a:t>
            </a:r>
          </a:p>
          <a:p>
            <a:r>
              <a:rPr lang="en-US" dirty="0" smtClean="0"/>
              <a:t>Speeds Iteration</a:t>
            </a:r>
          </a:p>
          <a:p>
            <a:r>
              <a:rPr lang="en-US" dirty="0" smtClean="0"/>
              <a:t>High Frequency of Deployment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202"/>
            <a:ext cx="4387096" cy="2463800"/>
          </a:xfrm>
          <a:prstGeom prst="rect">
            <a:avLst/>
          </a:prstGeom>
        </p:spPr>
      </p:pic>
      <p:sp>
        <p:nvSpPr>
          <p:cNvPr id="6" name="Striped Right Arrow 5"/>
          <p:cNvSpPr/>
          <p:nvPr/>
        </p:nvSpPr>
        <p:spPr>
          <a:xfrm>
            <a:off x="4673600" y="1879600"/>
            <a:ext cx="723900" cy="1790700"/>
          </a:xfrm>
          <a:prstGeom prst="stripedRightArrow">
            <a:avLst/>
          </a:prstGeom>
          <a:ln w="127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736600" y="3289302"/>
            <a:ext cx="2857500" cy="4318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4216" y="4292643"/>
            <a:ext cx="1994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Amazon Summit 2014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54000" y="2679743"/>
            <a:ext cx="508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 smtClean="0">
                <a:solidFill>
                  <a:srgbClr val="000000"/>
                </a:solidFill>
                <a:latin typeface="Arial"/>
              </a:rPr>
              <a:t>The right org/size, </a:t>
            </a:r>
            <a:r>
              <a:rPr lang="en-US" sz="1400" dirty="0" err="1" smtClean="0">
                <a:solidFill>
                  <a:srgbClr val="000000"/>
                </a:solidFill>
                <a:latin typeface="Arial"/>
              </a:rPr>
              <a:t>api</a:t>
            </a:r>
            <a:r>
              <a:rPr lang="en-US" sz="1400" dirty="0" smtClean="0">
                <a:solidFill>
                  <a:srgbClr val="000000"/>
                </a:solidFill>
                <a:latin typeface="Arial"/>
              </a:rPr>
              <a:t> contracts, &amp; expectations</a:t>
            </a:r>
          </a:p>
        </p:txBody>
      </p:sp>
    </p:spTree>
    <p:extLst>
      <p:ext uri="{BB962C8B-B14F-4D97-AF65-F5344CB8AC3E}">
        <p14:creationId xmlns:p14="http://schemas.microsoft.com/office/powerpoint/2010/main" val="264127783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“Life Preserver” Rather than a “Raft”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62" y="1104900"/>
            <a:ext cx="4027289" cy="2933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24" y="939802"/>
            <a:ext cx="4210695" cy="314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978" y="4241831"/>
            <a:ext cx="4286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Hexagonal Architecture by Alistair Cockburn - 2005</a:t>
            </a:r>
          </a:p>
        </p:txBody>
      </p:sp>
    </p:spTree>
    <p:extLst>
      <p:ext uri="{BB962C8B-B14F-4D97-AF65-F5344CB8AC3E}">
        <p14:creationId xmlns:p14="http://schemas.microsoft.com/office/powerpoint/2010/main" val="24666018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built for Autonomous Change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5" y="908065"/>
            <a:ext cx="6479303" cy="3747769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02100" y="1028701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Oval 4"/>
          <p:cNvSpPr/>
          <p:nvPr/>
        </p:nvSpPr>
        <p:spPr>
          <a:xfrm>
            <a:off x="4089400" y="1790701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Oval 5"/>
          <p:cNvSpPr/>
          <p:nvPr/>
        </p:nvSpPr>
        <p:spPr>
          <a:xfrm>
            <a:off x="4076700" y="2552701"/>
            <a:ext cx="1219200" cy="7493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3962400" y="3302001"/>
            <a:ext cx="1270000" cy="8890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Oval 8"/>
          <p:cNvSpPr/>
          <p:nvPr/>
        </p:nvSpPr>
        <p:spPr>
          <a:xfrm>
            <a:off x="1892300" y="1003300"/>
            <a:ext cx="1270000" cy="1219200"/>
          </a:xfrm>
          <a:prstGeom prst="ellipse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31" y="4292635"/>
            <a:ext cx="3880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Comparison of  Spring and </a:t>
            </a:r>
            <a:r>
              <a:rPr lang="en-US" sz="1400" i="1" dirty="0" err="1" smtClean="0">
                <a:solidFill>
                  <a:srgbClr val="000000"/>
                </a:solidFill>
                <a:latin typeface="Arial"/>
              </a:rPr>
              <a:t>Dropwizard</a:t>
            </a:r>
            <a:r>
              <a:rPr lang="en-US" sz="1400" i="1" dirty="0" smtClean="0">
                <a:solidFill>
                  <a:srgbClr val="000000"/>
                </a:solidFill>
                <a:latin typeface="Arial"/>
              </a:rPr>
              <a:t> - 2015</a:t>
            </a:r>
          </a:p>
        </p:txBody>
      </p:sp>
    </p:spTree>
    <p:extLst>
      <p:ext uri="{BB962C8B-B14F-4D97-AF65-F5344CB8AC3E}">
        <p14:creationId xmlns:p14="http://schemas.microsoft.com/office/powerpoint/2010/main" val="141631449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11" y="1108079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Light Side of the Cloud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 smtClean="0"/>
              <a:t>Scalability</a:t>
            </a:r>
          </a:p>
          <a:p>
            <a:r>
              <a:rPr lang="en-US" sz="1400" dirty="0" smtClean="0"/>
              <a:t>High Availability</a:t>
            </a:r>
          </a:p>
          <a:p>
            <a:r>
              <a:rPr lang="en-US" sz="1400" dirty="0" smtClean="0"/>
              <a:t>Velocity: Continuous Delivery</a:t>
            </a:r>
          </a:p>
          <a:p>
            <a:r>
              <a:rPr lang="en-US" sz="1400" dirty="0" smtClean="0"/>
              <a:t>On-Demand Provisioning</a:t>
            </a:r>
          </a:p>
          <a:p>
            <a:endParaRPr lang="en-US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664" r="18521"/>
          <a:stretch/>
        </p:blipFill>
        <p:spPr>
          <a:xfrm>
            <a:off x="6444456" y="1269955"/>
            <a:ext cx="2242344" cy="26774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04" y="1765302"/>
            <a:ext cx="11557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55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11" y="1108079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Finding Services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4" name="Oval 3"/>
          <p:cNvSpPr/>
          <p:nvPr/>
        </p:nvSpPr>
        <p:spPr>
          <a:xfrm>
            <a:off x="1981903" y="2506493"/>
            <a:ext cx="315485" cy="307377"/>
          </a:xfrm>
          <a:prstGeom prst="ellipse">
            <a:avLst/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252237" y="303098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567732" y="250520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38077" y="303098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67732" y="353653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981903" y="3536534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153561" y="2506493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53561" y="3536534"/>
            <a:ext cx="315485" cy="30737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/>
          <p:cNvSpPr/>
          <p:nvPr/>
        </p:nvSpPr>
        <p:spPr>
          <a:xfrm flipH="1">
            <a:off x="776577" y="2111193"/>
            <a:ext cx="1148688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rgbClr val="BD68C4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Where are you?</a:t>
            </a:r>
            <a:endParaRPr lang="en-US" sz="1000" dirty="0"/>
          </a:p>
        </p:txBody>
      </p:sp>
      <p:sp>
        <p:nvSpPr>
          <p:cNvPr id="15" name="Rounded Rectangular Callout 14"/>
          <p:cNvSpPr/>
          <p:nvPr/>
        </p:nvSpPr>
        <p:spPr>
          <a:xfrm>
            <a:off x="3559315" y="3112923"/>
            <a:ext cx="849382" cy="314413"/>
          </a:xfrm>
          <a:prstGeom prst="wedgeRoundRectCallout">
            <a:avLst>
              <a:gd name="adj1" fmla="val -46185"/>
              <a:gd name="adj2" fmla="val 9594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Over here!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0348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996" r="20000"/>
          <a:stretch/>
        </p:blipFill>
        <p:spPr>
          <a:xfrm>
            <a:off x="6444456" y="1269955"/>
            <a:ext cx="2242344" cy="26774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Native Architectures</a:t>
            </a:r>
            <a:endParaRPr lang="en-US" dirty="0">
              <a:solidFill>
                <a:srgbClr val="138A7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57211" y="1108079"/>
            <a:ext cx="5197257" cy="327300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Dark Side of the Cloud: Managing Configuration Differences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1135910" y="3030980"/>
            <a:ext cx="315485" cy="307377"/>
          </a:xfrm>
          <a:prstGeom prst="ellipse">
            <a:avLst/>
          </a:prstGeom>
          <a:solidFill>
            <a:srgbClr val="008881"/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784524" y="3030980"/>
            <a:ext cx="315485" cy="30737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0216" y="3030980"/>
            <a:ext cx="315485" cy="307377"/>
          </a:xfrm>
          <a:prstGeom prst="ellipse">
            <a:avLst/>
          </a:prstGeom>
          <a:pattFill prst="dashHorz">
            <a:fgClr>
              <a:schemeClr val="accent1">
                <a:lumMod val="40000"/>
                <a:lumOff val="60000"/>
              </a:schemeClr>
            </a:fgClr>
            <a:bgClr>
              <a:schemeClr val="accent1"/>
            </a:bgClr>
          </a:patt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5001" y="3567363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71245" y="3567363"/>
            <a:ext cx="49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90578" y="3567363"/>
            <a:ext cx="70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1359011" y="2391962"/>
            <a:ext cx="881740" cy="442543"/>
          </a:xfrm>
          <a:prstGeom prst="wedgeRoundRectCallout">
            <a:avLst>
              <a:gd name="adj1" fmla="val -33341"/>
              <a:gd name="adj2" fmla="val 94117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I’m a little different!</a:t>
            </a:r>
            <a:endParaRPr lang="en-US" sz="1000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2684559" y="2491369"/>
            <a:ext cx="881740" cy="242666"/>
          </a:xfrm>
          <a:prstGeom prst="wedgeRoundRectCallout">
            <a:avLst>
              <a:gd name="adj1" fmla="val -33341"/>
              <a:gd name="adj2" fmla="val 150783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So am I!</a:t>
            </a:r>
            <a:endParaRPr lang="en-US" sz="1000" dirty="0"/>
          </a:p>
        </p:txBody>
      </p:sp>
      <p:sp>
        <p:nvSpPr>
          <p:cNvPr id="21" name="Rounded Rectangular Callout 20"/>
          <p:cNvSpPr/>
          <p:nvPr/>
        </p:nvSpPr>
        <p:spPr>
          <a:xfrm>
            <a:off x="4082720" y="2491369"/>
            <a:ext cx="881740" cy="242666"/>
          </a:xfrm>
          <a:prstGeom prst="wedgeRoundRectCallout">
            <a:avLst>
              <a:gd name="adj1" fmla="val -38846"/>
              <a:gd name="adj2" fmla="val 154116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Me too!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66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Pivotal_Dark_Template">
  <a:themeElements>
    <a:clrScheme name="Custom 1">
      <a:dk1>
        <a:srgbClr val="262626"/>
      </a:dk1>
      <a:lt1>
        <a:sysClr val="window" lastClr="FFFFFF"/>
      </a:lt1>
      <a:dk2>
        <a:srgbClr val="1B2831"/>
      </a:dk2>
      <a:lt2>
        <a:srgbClr val="F5F5F5"/>
      </a:lt2>
      <a:accent1>
        <a:srgbClr val="138A7E"/>
      </a:accent1>
      <a:accent2>
        <a:srgbClr val="0C5B50"/>
      </a:accent2>
      <a:accent3>
        <a:srgbClr val="8198A4"/>
      </a:accent3>
      <a:accent4>
        <a:srgbClr val="1A6FB7"/>
      </a:accent4>
      <a:accent5>
        <a:srgbClr val="E8E8E8"/>
      </a:accent5>
      <a:accent6>
        <a:srgbClr val="6D3F76"/>
      </a:accent6>
      <a:hlink>
        <a:srgbClr val="138A7E"/>
      </a:hlink>
      <a:folHlink>
        <a:srgbClr val="878787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881"/>
        </a:solidFill>
        <a:ln w="6350">
          <a:solidFill>
            <a:schemeClr val="bg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Pivotal_PPT_Template_16x9_external_04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Cisco 2010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bg2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terms/"/>
    <ds:schemaRef ds:uri="http://schemas.microsoft.com/sharepoint/v3/field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Pivotal_Dark_Template.potx</Template>
  <TotalTime>26607</TotalTime>
  <Words>837</Words>
  <Application>Microsoft Macintosh PowerPoint</Application>
  <PresentationFormat>On-screen Show (16:9)</PresentationFormat>
  <Paragraphs>178</Paragraphs>
  <Slides>28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Pivotal_Dark_Template</vt:lpstr>
      <vt:lpstr>Pivotal_PPT_Template_16x9_external_04_2014</vt:lpstr>
      <vt:lpstr>1_Pivotal_PPT_Template_16x9_external_04_2014</vt:lpstr>
      <vt:lpstr>3_Pivotal_PPT_Template_16x9_external_04_2014</vt:lpstr>
      <vt:lpstr>2_Pivotal_PPT_Template_16x9_external_04_2014</vt:lpstr>
      <vt:lpstr>PowerPoint Presentation</vt:lpstr>
      <vt:lpstr>Today’s Flow</vt:lpstr>
      <vt:lpstr>Moving from 3D to 4D</vt:lpstr>
      <vt:lpstr>New 4D Focus: Accelerate Innovation</vt:lpstr>
      <vt:lpstr>“Life Preserver” Rather than a “Raft”</vt:lpstr>
      <vt:lpstr>Architecture built for Autonomous Change</vt:lpstr>
      <vt:lpstr>Cloud Native Architectures</vt:lpstr>
      <vt:lpstr>Cloud Native Architectures</vt:lpstr>
      <vt:lpstr>Cloud Native Architectures</vt:lpstr>
      <vt:lpstr>Cloud Native Architectures</vt:lpstr>
      <vt:lpstr>Cloud Native Architectures</vt:lpstr>
      <vt:lpstr>Cloud Native Principles</vt:lpstr>
      <vt:lpstr>Netflix Cloud Libraries</vt:lpstr>
      <vt:lpstr>Open Source Cloud Libraries</vt:lpstr>
      <vt:lpstr>Spring Cloud</vt:lpstr>
      <vt:lpstr>Spring Cloud</vt:lpstr>
      <vt:lpstr>Spring Cloud Services</vt:lpstr>
      <vt:lpstr>Spring Cloud Services</vt:lpstr>
      <vt:lpstr>Spring Boot Trader</vt:lpstr>
      <vt:lpstr>Service Discovery</vt:lpstr>
      <vt:lpstr>Service Discovery</vt:lpstr>
      <vt:lpstr>Config Server</vt:lpstr>
      <vt:lpstr>Config Server</vt:lpstr>
      <vt:lpstr>Circuit Breaker</vt:lpstr>
      <vt:lpstr>Circuit Breaker</vt:lpstr>
      <vt:lpstr>Future: Spring Cloud Sleuth</vt:lpstr>
      <vt:lpstr>Spring Cloud Services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Matt Gunter</cp:lastModifiedBy>
  <cp:revision>315</cp:revision>
  <dcterms:created xsi:type="dcterms:W3CDTF">2010-04-12T23:12:02Z</dcterms:created>
  <dcterms:modified xsi:type="dcterms:W3CDTF">2016-08-23T17:56:55Z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